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3379B-05DE-48BD-AE46-1803ACF51855}" v="8" dt="2025-09-15T20:11:33.192"/>
    <p1510:client id="{9623A978-9F1C-E128-EE6B-5F0763EAA1C8}" v="4" dt="2025-09-16T13:42:40.487"/>
    <p1510:client id="{EC098079-A9C6-4CFF-9E9F-71035EF34568}" v="267" dt="2025-09-16T15:37:20.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5133-FF9D-79BA-900F-CF1D953C5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5E1515-68FF-105C-8E92-5985E4664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83994-7444-DB6D-FE44-D41CD8E02A85}"/>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5" name="Footer Placeholder 4">
            <a:extLst>
              <a:ext uri="{FF2B5EF4-FFF2-40B4-BE49-F238E27FC236}">
                <a16:creationId xmlns:a16="http://schemas.microsoft.com/office/drawing/2014/main" id="{75FAAC65-0CBA-2A9B-A13A-7221810A4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F2190-0E86-ED41-59A8-8DC25E216252}"/>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91356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8661-7A38-4531-8E07-C490E3BD9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F70F8-3160-8FA5-D8FD-574727ECC6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B1937-26FE-F21C-F849-E37A8D33194B}"/>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5" name="Footer Placeholder 4">
            <a:extLst>
              <a:ext uri="{FF2B5EF4-FFF2-40B4-BE49-F238E27FC236}">
                <a16:creationId xmlns:a16="http://schemas.microsoft.com/office/drawing/2014/main" id="{CD1D9F7B-13B8-BEFC-6A1D-6F2C9C610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24B61-F500-9CD5-7F18-FED0339AC8A8}"/>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82401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E7DC3-8789-08B6-604B-D20073D553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71E445-B7A0-2719-AE77-B6061718E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B5C36-A360-C99A-20CF-F330C7702FDA}"/>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5" name="Footer Placeholder 4">
            <a:extLst>
              <a:ext uri="{FF2B5EF4-FFF2-40B4-BE49-F238E27FC236}">
                <a16:creationId xmlns:a16="http://schemas.microsoft.com/office/drawing/2014/main" id="{016CAD90-4A17-184C-08A2-0D841128B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2DA5D-58EF-A0DF-7AB8-585CD1D82518}"/>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125715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D7B4-B484-5716-D9DC-D7B6C4F17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17A6F-9A5E-E590-1801-CDF6A0939A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3628B-DD59-A7AC-55FB-08CA6A40150A}"/>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5" name="Footer Placeholder 4">
            <a:extLst>
              <a:ext uri="{FF2B5EF4-FFF2-40B4-BE49-F238E27FC236}">
                <a16:creationId xmlns:a16="http://schemas.microsoft.com/office/drawing/2014/main" id="{9095C805-8EB7-B760-E893-550FF82EA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BF737-9BA3-E50B-5FDA-A05430A64475}"/>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125924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D6AE-22C1-0AE6-8059-3A0BEA16B4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377404-EC48-4999-A579-97ACA09E7F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C4F8D-A5ED-6379-0425-E088FAE06807}"/>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5" name="Footer Placeholder 4">
            <a:extLst>
              <a:ext uri="{FF2B5EF4-FFF2-40B4-BE49-F238E27FC236}">
                <a16:creationId xmlns:a16="http://schemas.microsoft.com/office/drawing/2014/main" id="{9274A820-62FA-8B40-0D47-E0085BDDD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509B0-1C41-C892-D110-8F27B087BF2D}"/>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377886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FAB6-CB49-CA25-2FCB-2BE3607C9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0EFD3-99EE-548D-7530-79BD83C9D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C19F2F-464D-F3D8-63F8-AEC80098E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EBC9A-FD40-F766-4FBF-8AC127ABCF20}"/>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6" name="Footer Placeholder 5">
            <a:extLst>
              <a:ext uri="{FF2B5EF4-FFF2-40B4-BE49-F238E27FC236}">
                <a16:creationId xmlns:a16="http://schemas.microsoft.com/office/drawing/2014/main" id="{0D09D6A1-9FF5-35F6-32E0-E619959D6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E49A3-20A9-D414-16AA-3329BB69766D}"/>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373722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3912-9F09-AA15-E7F8-55F6D5DAE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BA39E-011B-9F89-66FF-5F8CBFB5C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E01C9-D71B-66BC-081C-A671B37D9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4BBE6E-63AF-445B-525D-C59D366736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ACC6B-1E02-50B4-5144-8B1828FE7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DEFF8A-869B-7709-5EC7-32194A50A0BB}"/>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8" name="Footer Placeholder 7">
            <a:extLst>
              <a:ext uri="{FF2B5EF4-FFF2-40B4-BE49-F238E27FC236}">
                <a16:creationId xmlns:a16="http://schemas.microsoft.com/office/drawing/2014/main" id="{B75FA7F9-40CE-66B0-C163-18ABA10C97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27EDB1-179D-BBD6-5C2D-A06C49DF3EA3}"/>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426828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2AE6-A546-41C4-0561-FBBADF057F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84545-EF25-5624-A373-8AE3C718B0C4}"/>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4" name="Footer Placeholder 3">
            <a:extLst>
              <a:ext uri="{FF2B5EF4-FFF2-40B4-BE49-F238E27FC236}">
                <a16:creationId xmlns:a16="http://schemas.microsoft.com/office/drawing/2014/main" id="{30F41673-EBB5-0308-C713-227A1AEAC3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0EAD6-8B9F-819F-EF79-4CED16CF7EAE}"/>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1821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6B3F4-91B7-0399-E878-D91AA1BFB964}"/>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3" name="Footer Placeholder 2">
            <a:extLst>
              <a:ext uri="{FF2B5EF4-FFF2-40B4-BE49-F238E27FC236}">
                <a16:creationId xmlns:a16="http://schemas.microsoft.com/office/drawing/2014/main" id="{C663CCD7-CB90-5764-28A1-48CB35DC2E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994CD-D281-ED75-5F36-51D53D5DDF22}"/>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206266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F492-32C9-2122-17FF-1A2D4A42A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3EE32B-A030-EF3E-3068-7AAC563B2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84FC8D-6E02-7D10-DA79-D1DD463DE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40D59-8D15-6875-41BD-7243BFE59657}"/>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6" name="Footer Placeholder 5">
            <a:extLst>
              <a:ext uri="{FF2B5EF4-FFF2-40B4-BE49-F238E27FC236}">
                <a16:creationId xmlns:a16="http://schemas.microsoft.com/office/drawing/2014/main" id="{47E19A11-DC10-F851-8DFE-521B7022F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91D23-5FBB-732A-CFCC-ED987EDEDABC}"/>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308585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298B-6D51-06BE-5161-9718E3A60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D31ED7-80C4-0BD6-1F22-3EFACA83F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DA71D-3E10-E1C1-70F1-26E4B5E7F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5F08B-CD7A-FF52-DEA8-6799244D351C}"/>
              </a:ext>
            </a:extLst>
          </p:cNvPr>
          <p:cNvSpPr>
            <a:spLocks noGrp="1"/>
          </p:cNvSpPr>
          <p:nvPr>
            <p:ph type="dt" sz="half" idx="10"/>
          </p:nvPr>
        </p:nvSpPr>
        <p:spPr/>
        <p:txBody>
          <a:bodyPr/>
          <a:lstStyle/>
          <a:p>
            <a:fld id="{65DCE55E-D2BA-42CE-ABC4-0DD3A5BDE785}" type="datetimeFigureOut">
              <a:rPr lang="en-US" smtClean="0"/>
              <a:t>9/17/2025</a:t>
            </a:fld>
            <a:endParaRPr lang="en-US"/>
          </a:p>
        </p:txBody>
      </p:sp>
      <p:sp>
        <p:nvSpPr>
          <p:cNvPr id="6" name="Footer Placeholder 5">
            <a:extLst>
              <a:ext uri="{FF2B5EF4-FFF2-40B4-BE49-F238E27FC236}">
                <a16:creationId xmlns:a16="http://schemas.microsoft.com/office/drawing/2014/main" id="{533A5552-5611-B575-9C0B-43F599CFD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ABE38-A6E6-CA41-AAAF-1C298A69C88F}"/>
              </a:ext>
            </a:extLst>
          </p:cNvPr>
          <p:cNvSpPr>
            <a:spLocks noGrp="1"/>
          </p:cNvSpPr>
          <p:nvPr>
            <p:ph type="sldNum" sz="quarter" idx="12"/>
          </p:nvPr>
        </p:nvSpPr>
        <p:spPr/>
        <p:txBody>
          <a:bodyPr/>
          <a:lstStyle/>
          <a:p>
            <a:fld id="{C9156D08-8CFF-47A4-A027-AE5E9C9BE2B0}" type="slidenum">
              <a:rPr lang="en-US" smtClean="0"/>
              <a:t>‹#›</a:t>
            </a:fld>
            <a:endParaRPr lang="en-US"/>
          </a:p>
        </p:txBody>
      </p:sp>
    </p:spTree>
    <p:extLst>
      <p:ext uri="{BB962C8B-B14F-4D97-AF65-F5344CB8AC3E}">
        <p14:creationId xmlns:p14="http://schemas.microsoft.com/office/powerpoint/2010/main" val="36663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FA40B-59E2-BA11-551C-18DE021B9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45D727-7693-F06D-8784-8F4F8600B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C9F9B-2307-AC2C-3EEA-722D4ED4C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DCE55E-D2BA-42CE-ABC4-0DD3A5BDE785}" type="datetimeFigureOut">
              <a:rPr lang="en-US" smtClean="0"/>
              <a:t>9/17/2025</a:t>
            </a:fld>
            <a:endParaRPr lang="en-US"/>
          </a:p>
        </p:txBody>
      </p:sp>
      <p:sp>
        <p:nvSpPr>
          <p:cNvPr id="5" name="Footer Placeholder 4">
            <a:extLst>
              <a:ext uri="{FF2B5EF4-FFF2-40B4-BE49-F238E27FC236}">
                <a16:creationId xmlns:a16="http://schemas.microsoft.com/office/drawing/2014/main" id="{BBBFFC6F-9AD5-B091-34E0-842331E67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D41248-7320-E02D-A92F-96F13D89F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156D08-8CFF-47A4-A027-AE5E9C9BE2B0}" type="slidenum">
              <a:rPr lang="en-US" smtClean="0"/>
              <a:t>‹#›</a:t>
            </a:fld>
            <a:endParaRPr lang="en-US"/>
          </a:p>
        </p:txBody>
      </p:sp>
    </p:spTree>
    <p:extLst>
      <p:ext uri="{BB962C8B-B14F-4D97-AF65-F5344CB8AC3E}">
        <p14:creationId xmlns:p14="http://schemas.microsoft.com/office/powerpoint/2010/main" val="204039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scintranet.osu.edu/sites/default/files/2025-01/updated_jan2025_asc_comp_form.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1BB4-E89E-8326-A373-7D52EC522878}"/>
              </a:ext>
            </a:extLst>
          </p:cNvPr>
          <p:cNvSpPr>
            <a:spLocks noGrp="1"/>
          </p:cNvSpPr>
          <p:nvPr>
            <p:ph type="ctrTitle"/>
          </p:nvPr>
        </p:nvSpPr>
        <p:spPr/>
        <p:txBody>
          <a:bodyPr/>
          <a:lstStyle/>
          <a:p>
            <a:r>
              <a:rPr lang="en-US"/>
              <a:t>Fiscal Training AU 2025</a:t>
            </a:r>
          </a:p>
        </p:txBody>
      </p:sp>
      <p:sp>
        <p:nvSpPr>
          <p:cNvPr id="3" name="Subtitle 2">
            <a:extLst>
              <a:ext uri="{FF2B5EF4-FFF2-40B4-BE49-F238E27FC236}">
                <a16:creationId xmlns:a16="http://schemas.microsoft.com/office/drawing/2014/main" id="{C0A1B2C0-9E77-FB0C-9F99-18C2600476EE}"/>
              </a:ext>
            </a:extLst>
          </p:cNvPr>
          <p:cNvSpPr>
            <a:spLocks noGrp="1"/>
          </p:cNvSpPr>
          <p:nvPr>
            <p:ph type="subTitle" idx="1"/>
          </p:nvPr>
        </p:nvSpPr>
        <p:spPr/>
        <p:txBody>
          <a:bodyPr/>
          <a:lstStyle/>
          <a:p>
            <a:r>
              <a:rPr lang="en-US"/>
              <a:t>Alex Z, Peggy G</a:t>
            </a:r>
          </a:p>
        </p:txBody>
      </p:sp>
    </p:spTree>
    <p:extLst>
      <p:ext uri="{BB962C8B-B14F-4D97-AF65-F5344CB8AC3E}">
        <p14:creationId xmlns:p14="http://schemas.microsoft.com/office/powerpoint/2010/main" val="2417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4A8BDCE6-1AB8-3A80-9302-61337B218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3830"/>
            <a:ext cx="12119856" cy="4640663"/>
          </a:xfrm>
        </p:spPr>
      </p:pic>
    </p:spTree>
    <p:extLst>
      <p:ext uri="{BB962C8B-B14F-4D97-AF65-F5344CB8AC3E}">
        <p14:creationId xmlns:p14="http://schemas.microsoft.com/office/powerpoint/2010/main" val="82679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0704A953-73FD-5DDC-9132-7C0CD1F20F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06751"/>
            <a:ext cx="11941175" cy="5103185"/>
          </a:xfrm>
        </p:spPr>
      </p:pic>
    </p:spTree>
    <p:extLst>
      <p:ext uri="{BB962C8B-B14F-4D97-AF65-F5344CB8AC3E}">
        <p14:creationId xmlns:p14="http://schemas.microsoft.com/office/powerpoint/2010/main" val="284672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C1AC53D9-9DD6-BF79-FEA2-3090497C91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548" y="423746"/>
            <a:ext cx="6368868" cy="6176963"/>
          </a:xfrm>
        </p:spPr>
      </p:pic>
    </p:spTree>
    <p:extLst>
      <p:ext uri="{BB962C8B-B14F-4D97-AF65-F5344CB8AC3E}">
        <p14:creationId xmlns:p14="http://schemas.microsoft.com/office/powerpoint/2010/main" val="84938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EEF7-D657-A67F-DFAC-A30051D0C608}"/>
              </a:ext>
            </a:extLst>
          </p:cNvPr>
          <p:cNvSpPr>
            <a:spLocks noGrp="1"/>
          </p:cNvSpPr>
          <p:nvPr>
            <p:ph type="title"/>
          </p:nvPr>
        </p:nvSpPr>
        <p:spPr/>
        <p:txBody>
          <a:bodyPr/>
          <a:lstStyle/>
          <a:p>
            <a:r>
              <a:rPr lang="en-US"/>
              <a:t>Entering an Expense report</a:t>
            </a:r>
          </a:p>
        </p:txBody>
      </p:sp>
      <p:sp>
        <p:nvSpPr>
          <p:cNvPr id="3" name="Content Placeholder 2">
            <a:extLst>
              <a:ext uri="{FF2B5EF4-FFF2-40B4-BE49-F238E27FC236}">
                <a16:creationId xmlns:a16="http://schemas.microsoft.com/office/drawing/2014/main" id="{DF762488-0887-3885-2079-D0D4881513EF}"/>
              </a:ext>
            </a:extLst>
          </p:cNvPr>
          <p:cNvSpPr>
            <a:spLocks noGrp="1"/>
          </p:cNvSpPr>
          <p:nvPr>
            <p:ph idx="1"/>
          </p:nvPr>
        </p:nvSpPr>
        <p:spPr/>
        <p:txBody>
          <a:bodyPr>
            <a:normAutofit lnSpcReduction="10000"/>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Expense report: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 expense report is a form that itemizes expenses to be reimbursed when an employee incurs business expenses.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	</a:t>
            </a:r>
            <a:r>
              <a:rPr kumimoji="0" lang="en-US" sz="1600" b="1"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Travel expenses</a:t>
            </a: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 need the following elements for approval:</a:t>
            </a: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Your expense report must reflect your spend authorization, meaning expense lines and dollar amounts on the ER should be as close as possible to the SA for reimbursement. </a:t>
            </a: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Itemized receipts are required for every expense except for meals and when mileage is involved. </a:t>
            </a: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Unless you are specifically told to track your meal expenses per diem will be paid out at a fixed rate that  workday will automatically calculate</a:t>
            </a: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If receipt is in a non-USD currency, please include your bank statement showing your name and the converted amount.  Please remember to only include the last 4 digits of the card number.</a:t>
            </a: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If you are driving a rental car or personal car you MUST complete a travel comp form BEFORE the trip</a:t>
            </a: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Your funding must match what you used on the spend authorization.	</a:t>
            </a: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800"/>
              </a:spcAft>
              <a:buClrTx/>
              <a:buSzTx/>
              <a:buFont typeface="Courier New" panose="02070309020205020404" pitchFamily="49" charset="0"/>
              <a:buChar char="o"/>
              <a:tabLst/>
              <a:defRPr/>
            </a:pPr>
            <a:r>
              <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Example: If you used a grant for funding for lodging, you need to use the same grant for funding on your expense report. It does not carry over from the SA to the expense report. </a:t>
            </a:r>
            <a:r>
              <a:rPr kumimoji="0" lang="en-US" sz="1600" b="1"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Funding must be entered on the expense report.</a:t>
            </a:r>
            <a:endParaRPr kumimoji="0" lang="en-US"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037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726D-EFD8-835C-E3DA-119F20CE03B7}"/>
              </a:ext>
            </a:extLst>
          </p:cNvPr>
          <p:cNvSpPr>
            <a:spLocks noGrp="1"/>
          </p:cNvSpPr>
          <p:nvPr>
            <p:ph type="title"/>
          </p:nvPr>
        </p:nvSpPr>
        <p:spPr/>
        <p:txBody>
          <a:bodyPr/>
          <a:lstStyle/>
          <a:p>
            <a:r>
              <a:rPr lang="en-US"/>
              <a:t>Search create expense report</a:t>
            </a:r>
          </a:p>
        </p:txBody>
      </p:sp>
      <p:pic>
        <p:nvPicPr>
          <p:cNvPr id="5" name="Content Placeholder 4">
            <a:extLst>
              <a:ext uri="{FF2B5EF4-FFF2-40B4-BE49-F238E27FC236}">
                <a16:creationId xmlns:a16="http://schemas.microsoft.com/office/drawing/2014/main" id="{B5858E58-F67B-1843-7BB4-17E003B84FE6}"/>
              </a:ext>
            </a:extLst>
          </p:cNvPr>
          <p:cNvPicPr>
            <a:picLocks noGrp="1" noChangeAspect="1"/>
          </p:cNvPicPr>
          <p:nvPr>
            <p:ph idx="1"/>
          </p:nvPr>
        </p:nvPicPr>
        <p:blipFill>
          <a:blip r:embed="rId2"/>
          <a:stretch>
            <a:fillRect/>
          </a:stretch>
        </p:blipFill>
        <p:spPr>
          <a:xfrm>
            <a:off x="177347" y="2628900"/>
            <a:ext cx="11837305" cy="1875029"/>
          </a:xfrm>
        </p:spPr>
      </p:pic>
    </p:spTree>
    <p:extLst>
      <p:ext uri="{BB962C8B-B14F-4D97-AF65-F5344CB8AC3E}">
        <p14:creationId xmlns:p14="http://schemas.microsoft.com/office/powerpoint/2010/main" val="355087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3941C88-8ADE-FFB3-B055-9D9FEB183CF1}"/>
              </a:ext>
            </a:extLst>
          </p:cNvPr>
          <p:cNvPicPr>
            <a:picLocks noGrp="1" noChangeAspect="1"/>
          </p:cNvPicPr>
          <p:nvPr>
            <p:ph idx="1"/>
          </p:nvPr>
        </p:nvPicPr>
        <p:blipFill>
          <a:blip r:embed="rId2"/>
          <a:stretch>
            <a:fillRect/>
          </a:stretch>
        </p:blipFill>
        <p:spPr>
          <a:xfrm>
            <a:off x="53397" y="0"/>
            <a:ext cx="12085206" cy="5613400"/>
          </a:xfrm>
        </p:spPr>
      </p:pic>
      <p:sp>
        <p:nvSpPr>
          <p:cNvPr id="2" name="TextBox 1">
            <a:extLst>
              <a:ext uri="{FF2B5EF4-FFF2-40B4-BE49-F238E27FC236}">
                <a16:creationId xmlns:a16="http://schemas.microsoft.com/office/drawing/2014/main" id="{DF00DC5D-7CA6-C01B-09BE-5F267B7F9891}"/>
              </a:ext>
            </a:extLst>
          </p:cNvPr>
          <p:cNvSpPr txBox="1"/>
          <p:nvPr/>
        </p:nvSpPr>
        <p:spPr>
          <a:xfrm>
            <a:off x="2881618" y="3254928"/>
            <a:ext cx="2848063" cy="400110"/>
          </a:xfrm>
          <a:prstGeom prst="rect">
            <a:avLst/>
          </a:prstGeom>
          <a:noFill/>
        </p:spPr>
        <p:txBody>
          <a:bodyPr wrap="square" rtlCol="0">
            <a:spAutoFit/>
          </a:bodyPr>
          <a:lstStyle/>
          <a:p>
            <a:r>
              <a:rPr lang="en-US" sz="1000" dirty="0">
                <a:solidFill>
                  <a:srgbClr val="FF0000"/>
                </a:solidFill>
              </a:rPr>
              <a:t>View your approved spend authorization and enter the worktags from the SA.</a:t>
            </a:r>
          </a:p>
        </p:txBody>
      </p:sp>
      <p:sp>
        <p:nvSpPr>
          <p:cNvPr id="4" name="TextBox 3">
            <a:extLst>
              <a:ext uri="{FF2B5EF4-FFF2-40B4-BE49-F238E27FC236}">
                <a16:creationId xmlns:a16="http://schemas.microsoft.com/office/drawing/2014/main" id="{9E5F9F7E-6CEC-2096-7D2E-F8CBD0477754}"/>
              </a:ext>
            </a:extLst>
          </p:cNvPr>
          <p:cNvSpPr txBox="1"/>
          <p:nvPr/>
        </p:nvSpPr>
        <p:spPr>
          <a:xfrm>
            <a:off x="1891717" y="1484851"/>
            <a:ext cx="3179075" cy="215444"/>
          </a:xfrm>
          <a:prstGeom prst="rect">
            <a:avLst/>
          </a:prstGeom>
          <a:noFill/>
        </p:spPr>
        <p:txBody>
          <a:bodyPr wrap="none" rtlCol="0">
            <a:spAutoFit/>
          </a:bodyPr>
          <a:lstStyle/>
          <a:p>
            <a:r>
              <a:rPr lang="en-US" sz="800" dirty="0">
                <a:solidFill>
                  <a:srgbClr val="FF0000"/>
                </a:solidFill>
              </a:rPr>
              <a:t>If this is your last reimbursement, check this box.  This closes the SA</a:t>
            </a:r>
          </a:p>
        </p:txBody>
      </p:sp>
    </p:spTree>
    <p:extLst>
      <p:ext uri="{BB962C8B-B14F-4D97-AF65-F5344CB8AC3E}">
        <p14:creationId xmlns:p14="http://schemas.microsoft.com/office/powerpoint/2010/main" val="206280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20BC7-DE68-2D4E-0A83-1965633F323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7DE6C7-2D86-3D27-21C9-AF658FB01B55}"/>
              </a:ext>
            </a:extLst>
          </p:cNvPr>
          <p:cNvPicPr>
            <a:picLocks noGrp="1" noChangeAspect="1"/>
          </p:cNvPicPr>
          <p:nvPr>
            <p:ph idx="1"/>
          </p:nvPr>
        </p:nvPicPr>
        <p:blipFill>
          <a:blip r:embed="rId2"/>
          <a:stretch>
            <a:fillRect/>
          </a:stretch>
        </p:blipFill>
        <p:spPr>
          <a:xfrm>
            <a:off x="666749" y="1293186"/>
            <a:ext cx="14887181" cy="4701214"/>
          </a:xfrm>
        </p:spPr>
      </p:pic>
    </p:spTree>
    <p:extLst>
      <p:ext uri="{BB962C8B-B14F-4D97-AF65-F5344CB8AC3E}">
        <p14:creationId xmlns:p14="http://schemas.microsoft.com/office/powerpoint/2010/main" val="272021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7876-1025-B4C9-1734-7FA1884EFFB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28C6F6-6BB1-1A18-C9D0-C25D3DB970E8}"/>
              </a:ext>
            </a:extLst>
          </p:cNvPr>
          <p:cNvPicPr>
            <a:picLocks noGrp="1" noChangeAspect="1"/>
          </p:cNvPicPr>
          <p:nvPr>
            <p:ph idx="1"/>
          </p:nvPr>
        </p:nvPicPr>
        <p:blipFill>
          <a:blip r:embed="rId2"/>
          <a:stretch>
            <a:fillRect/>
          </a:stretch>
        </p:blipFill>
        <p:spPr>
          <a:xfrm>
            <a:off x="242031" y="285750"/>
            <a:ext cx="10577014" cy="5370513"/>
          </a:xfrm>
        </p:spPr>
      </p:pic>
    </p:spTree>
    <p:extLst>
      <p:ext uri="{BB962C8B-B14F-4D97-AF65-F5344CB8AC3E}">
        <p14:creationId xmlns:p14="http://schemas.microsoft.com/office/powerpoint/2010/main" val="361917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E8062-B376-6696-C2BE-CB118D17EDEE}"/>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663583-E202-6D6B-E920-786A1CD60E78}"/>
              </a:ext>
            </a:extLst>
          </p:cNvPr>
          <p:cNvPicPr>
            <a:picLocks noGrp="1" noChangeAspect="1"/>
          </p:cNvPicPr>
          <p:nvPr>
            <p:ph idx="1"/>
          </p:nvPr>
        </p:nvPicPr>
        <p:blipFill>
          <a:blip r:embed="rId2"/>
          <a:stretch>
            <a:fillRect/>
          </a:stretch>
        </p:blipFill>
        <p:spPr>
          <a:xfrm>
            <a:off x="516170" y="355600"/>
            <a:ext cx="10811564" cy="5218113"/>
          </a:xfrm>
        </p:spPr>
      </p:pic>
    </p:spTree>
    <p:extLst>
      <p:ext uri="{BB962C8B-B14F-4D97-AF65-F5344CB8AC3E}">
        <p14:creationId xmlns:p14="http://schemas.microsoft.com/office/powerpoint/2010/main" val="249518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0F24E-6398-3897-566D-62141F50FDD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14960E-87F9-DB6F-09AD-89920EE9A0DD}"/>
              </a:ext>
            </a:extLst>
          </p:cNvPr>
          <p:cNvPicPr>
            <a:picLocks noGrp="1" noChangeAspect="1"/>
          </p:cNvPicPr>
          <p:nvPr>
            <p:ph idx="1"/>
          </p:nvPr>
        </p:nvPicPr>
        <p:blipFill>
          <a:blip r:embed="rId2"/>
          <a:stretch>
            <a:fillRect/>
          </a:stretch>
        </p:blipFill>
        <p:spPr>
          <a:xfrm>
            <a:off x="1029399" y="392496"/>
            <a:ext cx="9499061" cy="6073007"/>
          </a:xfrm>
        </p:spPr>
      </p:pic>
      <p:sp>
        <p:nvSpPr>
          <p:cNvPr id="3" name="TextBox 2">
            <a:extLst>
              <a:ext uri="{FF2B5EF4-FFF2-40B4-BE49-F238E27FC236}">
                <a16:creationId xmlns:a16="http://schemas.microsoft.com/office/drawing/2014/main" id="{1BAC0526-4E88-61ED-D604-64DE5FE399F4}"/>
              </a:ext>
            </a:extLst>
          </p:cNvPr>
          <p:cNvSpPr txBox="1"/>
          <p:nvPr/>
        </p:nvSpPr>
        <p:spPr>
          <a:xfrm>
            <a:off x="7063530" y="2000774"/>
            <a:ext cx="2185332" cy="707886"/>
          </a:xfrm>
          <a:prstGeom prst="rect">
            <a:avLst/>
          </a:prstGeom>
          <a:noFill/>
        </p:spPr>
        <p:txBody>
          <a:bodyPr wrap="square" rtlCol="0">
            <a:spAutoFit/>
          </a:bodyPr>
          <a:lstStyle/>
          <a:p>
            <a:r>
              <a:rPr lang="en-US" sz="1000" dirty="0">
                <a:solidFill>
                  <a:srgbClr val="FF0000"/>
                </a:solidFill>
              </a:rPr>
              <a:t>For meals provided, place a check in the box.  This could be breakfast included in lodging or meals provided by conference.</a:t>
            </a:r>
          </a:p>
        </p:txBody>
      </p:sp>
    </p:spTree>
    <p:extLst>
      <p:ext uri="{BB962C8B-B14F-4D97-AF65-F5344CB8AC3E}">
        <p14:creationId xmlns:p14="http://schemas.microsoft.com/office/powerpoint/2010/main" val="34367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2282-8A86-0C7B-B730-627AF835A914}"/>
              </a:ext>
            </a:extLst>
          </p:cNvPr>
          <p:cNvSpPr>
            <a:spLocks noGrp="1"/>
          </p:cNvSpPr>
          <p:nvPr>
            <p:ph type="title"/>
          </p:nvPr>
        </p:nvSpPr>
        <p:spPr/>
        <p:txBody>
          <a:bodyPr/>
          <a:lstStyle/>
          <a:p>
            <a:r>
              <a:rPr lang="en-US" b="1"/>
              <a:t>Spend Authorization</a:t>
            </a:r>
            <a:br>
              <a:rPr lang="en-US" b="1"/>
            </a:br>
            <a:endParaRPr lang="en-US"/>
          </a:p>
        </p:txBody>
      </p:sp>
      <p:sp>
        <p:nvSpPr>
          <p:cNvPr id="3" name="Content Placeholder 2">
            <a:extLst>
              <a:ext uri="{FF2B5EF4-FFF2-40B4-BE49-F238E27FC236}">
                <a16:creationId xmlns:a16="http://schemas.microsoft.com/office/drawing/2014/main" id="{D8AFC7A6-DF7C-9F66-C173-97F8101FEE5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Spend Authorization is required for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business travel and must be in “Approved” status </a:t>
            </a:r>
            <a:r>
              <a:rPr kumimoji="0" lang="en-US" sz="20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 to departure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before the purchase of any travel-related expense</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applies even when there are no anticipated travel expenses or when a third party is paying for the travel expenses.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Only exception is when the destination is not greater than 45 miles from traveler’s work location and is one day only.  If overnight lodging is required, an SA must be entered/approved.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Travel less than 45 miles from home is only eligible for mileage. Lodging and per diem is not an allowable expense per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Spend Authorizations that do not include all estimated expenses, supporting documentation and/or are not compliant with all university policies that apply will not be approved and will be sent back to the traveler for edits.</a:t>
            </a:r>
          </a:p>
        </p:txBody>
      </p:sp>
    </p:spTree>
    <p:extLst>
      <p:ext uri="{BB962C8B-B14F-4D97-AF65-F5344CB8AC3E}">
        <p14:creationId xmlns:p14="http://schemas.microsoft.com/office/powerpoint/2010/main" val="70820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21740-3FDD-580B-CB0E-59CB3D7B7E8B}"/>
              </a:ext>
            </a:extLst>
          </p:cNvPr>
          <p:cNvSpPr>
            <a:spLocks noGrp="1"/>
          </p:cNvSpPr>
          <p:nvPr>
            <p:ph idx="1"/>
          </p:nvPr>
        </p:nvSpPr>
        <p:spPr>
          <a:xfrm>
            <a:off x="838199" y="213919"/>
            <a:ext cx="10700857" cy="59630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 to starting a Spend Authorization (SA), you will need to compile a comprehensive list of the estimated expenses and supporting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Checklist: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Travel Dates and Location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Conference/event agenda, program or letter of invitation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personal time will be included in travel, no expense(s) related to the personal time can be included in any of the expense item/spend authorization line cost estimates and a travel cost comparison form </a:t>
            </a: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MUST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 filled out and attached to the 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Airfare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Obtain a list of current fares from Anthony travel by using the Concur online booking tool.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the traveler is adding personal time for the trip, then you must pull a second comparison quote to clearly show if there is any difference in the fare that would need to be paid for by the traveler.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*Important* If the quote for the business eligible dates is less than the quote with the personal time added, then the traveler is required to pay the difference.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Domestic and international flights less than 5 consecutive hours excluding layovers must be booked in coach class/economy.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Rental Car</a:t>
            </a:r>
          </a:p>
          <a:p>
            <a:pPr marL="742950" lvl="1" indent="-285750">
              <a:lnSpc>
                <a:spcPct val="100000"/>
              </a:lnSpc>
              <a:spcBef>
                <a:spcPts val="0"/>
              </a:spcBef>
              <a:defRPr/>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you are using a rental car, you must use our contracted vendors, Enterprise, National, or Hertz.  You will need to mention the OSU contract so that the proper insurances are included.  Do not pay additional insurances or damage waivers.  A quote can be obtained on the Concur website. https://busfin.osu.edu/buy-schedule-travel/travel</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Lodging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quote, screenshot or other appropriate documentation should be included to support the lodging amount entered.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possible, lodging should be shared with another OSU traveler (for students).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the room is being shared with another OSU traveler, the name and SA# should be documented on both SAs to facilitate the review process and avoid delays.</a:t>
            </a:r>
            <a:endParaRPr lang="en-US" dirty="0"/>
          </a:p>
        </p:txBody>
      </p:sp>
    </p:spTree>
    <p:extLst>
      <p:ext uri="{BB962C8B-B14F-4D97-AF65-F5344CB8AC3E}">
        <p14:creationId xmlns:p14="http://schemas.microsoft.com/office/powerpoint/2010/main" val="33641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A3FA8-1058-F6B9-D3DD-55E4B896EBE4}"/>
              </a:ext>
            </a:extLst>
          </p:cNvPr>
          <p:cNvSpPr>
            <a:spLocks noGrp="1"/>
          </p:cNvSpPr>
          <p:nvPr>
            <p:ph idx="1"/>
          </p:nvPr>
        </p:nvSpPr>
        <p:spPr>
          <a:xfrm>
            <a:off x="620785" y="822121"/>
            <a:ext cx="10733015" cy="5354842"/>
          </a:xfrm>
        </p:spPr>
        <p:txBody>
          <a:bodyPr vert="horz" lIns="91440" tIns="45720" rIns="91440" bIns="45720" rtlCol="0" anchor="t">
            <a:norm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Rideshare/Taxi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Expense line memo should state purpose for ride, i.e. airport to home, hotel to conference, etc.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 diem</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the spend authorization expense line, select pre trip per diem.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S Gothic" panose="020B0609070205080204" pitchFamily="49" charset="-128"/>
                <a:cs typeface="+mn-cs"/>
              </a:rPr>
              <a:t>Only include the business eligible dates when estimating per diem.</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If per diem is not being requested for any reason, please add a comment to explain</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Conference Registration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A quote, screenshot or other appropriate documentation should be included to support the amount entered.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Miscellaneous Items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Baggage Fees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Incidentals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Please verify that the amounts entered on the SA match the back-up documentation and if there are variances, they are clearly explained.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Driving versus Flying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There are forms need completed: travel comparison form, a flight estimate, and a mileage log</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Must show the cost difference for driving. If the cost to drive is more expensive, the traveler is responsible for the difference.  At time of reimbursement, your reimbursement will be reduced to reflect the difference in costs.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A rental car price comparison is also required if using your personal vehicle.</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Travel comparison form </a:t>
            </a:r>
            <a:r>
              <a:rPr kumimoji="0" lang="en-US" sz="1400" b="0" i="0" u="sng"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must be attached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S Gothic" panose="020B0609070205080204" pitchFamily="49" charset="-128"/>
                <a:cs typeface="Times New Roman" panose="02020603050405020304" pitchFamily="18" charset="0"/>
              </a:rPr>
              <a:t>to the spend authorization as well along with the flight, mileage, and rental car estimates.</a:t>
            </a:r>
          </a:p>
          <a:p>
            <a:pPr marL="1657350" lvl="3" indent="-285750">
              <a:lnSpc>
                <a:spcPct val="100000"/>
              </a:lnSpc>
              <a:spcBef>
                <a:spcPts val="0"/>
              </a:spcBef>
              <a:defRPr/>
            </a:pPr>
            <a:r>
              <a:rPr kumimoji="0" lang="en-US" sz="1400" b="0" i="0" u="none" strike="noStrike" kern="1200" cap="none" spc="0" normalizeH="0" baseline="0" noProof="0" dirty="0">
                <a:ln>
                  <a:noFill/>
                </a:ln>
                <a:solidFill>
                  <a:prstClr val="black"/>
                </a:solidFill>
                <a:effectLst/>
                <a:uLnTx/>
                <a:uFillTx/>
                <a:latin typeface="Calibri"/>
                <a:ea typeface="MS Gothic"/>
                <a:cs typeface="Times New Roman"/>
                <a:hlinkClick r:id="rId2"/>
              </a:rPr>
              <a:t>Link </a:t>
            </a:r>
            <a:r>
              <a:rPr lang="en-US" sz="1400" dirty="0">
                <a:solidFill>
                  <a:prstClr val="black"/>
                </a:solidFill>
                <a:latin typeface="Calibri"/>
                <a:ea typeface="MS Gothic"/>
                <a:cs typeface="Times New Roman"/>
                <a:hlinkClick r:id="rId2"/>
              </a:rPr>
              <a:t>to comp form</a:t>
            </a:r>
            <a:r>
              <a:rPr lang="en-US" sz="1400" dirty="0">
                <a:solidFill>
                  <a:prstClr val="black"/>
                </a:solidFill>
                <a:latin typeface="Calibri"/>
                <a:ea typeface="MS Gothic"/>
                <a:cs typeface="Times New Roman"/>
              </a:rPr>
              <a:t> </a:t>
            </a:r>
            <a:endParaRPr lang="en-US" sz="1400" b="0" i="0" u="none" strike="noStrike" kern="1200" cap="none" spc="0" normalizeH="0" baseline="0" noProof="0" dirty="0">
              <a:ln>
                <a:noFill/>
              </a:ln>
              <a:solidFill>
                <a:prstClr val="black"/>
              </a:solidFill>
              <a:effectLst/>
              <a:uLnTx/>
              <a:uFillTx/>
              <a:latin typeface="Calibri"/>
              <a:ea typeface="MS Gothic"/>
              <a:cs typeface="Times New Roman"/>
            </a:endParaRPr>
          </a:p>
          <a:p>
            <a:endParaRPr lang="en-US" dirty="0"/>
          </a:p>
        </p:txBody>
      </p:sp>
    </p:spTree>
    <p:extLst>
      <p:ext uri="{BB962C8B-B14F-4D97-AF65-F5344CB8AC3E}">
        <p14:creationId xmlns:p14="http://schemas.microsoft.com/office/powerpoint/2010/main" val="328242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2259-6B13-067C-D44B-9F5949FE0D04}"/>
              </a:ext>
            </a:extLst>
          </p:cNvPr>
          <p:cNvSpPr>
            <a:spLocks noGrp="1"/>
          </p:cNvSpPr>
          <p:nvPr>
            <p:ph type="title"/>
          </p:nvPr>
        </p:nvSpPr>
        <p:spPr/>
        <p:txBody>
          <a:bodyPr/>
          <a:lstStyle/>
          <a:p>
            <a:r>
              <a:rPr lang="en-US" b="1">
                <a:latin typeface="Calibri" panose="020F0502020204030204" pitchFamily="34" charset="0"/>
                <a:ea typeface="Calibri" panose="020F0502020204030204" pitchFamily="34" charset="0"/>
                <a:cs typeface="Times New Roman" panose="02020603050405020304" pitchFamily="18" charset="0"/>
              </a:rPr>
              <a:t>Quick Notes/Tips</a:t>
            </a:r>
            <a:endParaRPr lang="en-US"/>
          </a:p>
        </p:txBody>
      </p:sp>
      <p:sp>
        <p:nvSpPr>
          <p:cNvPr id="3" name="Content Placeholder 2">
            <a:extLst>
              <a:ext uri="{FF2B5EF4-FFF2-40B4-BE49-F238E27FC236}">
                <a16:creationId xmlns:a16="http://schemas.microsoft.com/office/drawing/2014/main" id="{0F6D9B47-93F0-6474-7287-8C91534D955D}"/>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 spend authorization needs 5 things: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Who: Person traveling</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Type of event (conference, meeting, training, etc.)</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Where: Location of event being attended</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Date of event and travel days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Purpose of attending event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 spend authorization needs detailed expense lines: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 of transportation: how will you get to your destination.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Lodging: where will you sleep</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Ground transportation: how will you get around while at the event.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Meals: what/how will you eat (per diem)</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Conference fee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Justification vs. Description Fields: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Justification Field needs to be fully detailed with the Who, What, When, Where and Why along with any other important detail</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Example:  </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Brutus Buckeye to attend AERA in San Diego, CA on April 22-25, 2022 to support professional development, networking and collaboration efforts on behalf of FST</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Description field should be a short, condensed description of what the spend authorization is for:</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Example: Chips and Dips Conference February 30, 2030, in Tuscaloosa, AL.</a:t>
            </a:r>
          </a:p>
          <a:p>
            <a:endParaRPr lang="en-US"/>
          </a:p>
        </p:txBody>
      </p:sp>
    </p:spTree>
    <p:extLst>
      <p:ext uri="{BB962C8B-B14F-4D97-AF65-F5344CB8AC3E}">
        <p14:creationId xmlns:p14="http://schemas.microsoft.com/office/powerpoint/2010/main" val="226442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D3F2-05C9-A35F-8405-10FE54C10BEF}"/>
              </a:ext>
            </a:extLst>
          </p:cNvPr>
          <p:cNvSpPr>
            <a:spLocks noGrp="1"/>
          </p:cNvSpPr>
          <p:nvPr>
            <p:ph type="title"/>
          </p:nvPr>
        </p:nvSpPr>
        <p:spPr/>
        <p:txBody>
          <a:bodyPr/>
          <a:lstStyle/>
          <a:p>
            <a:r>
              <a:rPr lang="en-US"/>
              <a:t>Entering a Spend Authorization</a:t>
            </a:r>
          </a:p>
        </p:txBody>
      </p:sp>
      <p:pic>
        <p:nvPicPr>
          <p:cNvPr id="5" name="Content Placeholder 4" descr="A screenshot of a computer&#10;&#10;AI-generated content may be incorrect.">
            <a:extLst>
              <a:ext uri="{FF2B5EF4-FFF2-40B4-BE49-F238E27FC236}">
                <a16:creationId xmlns:a16="http://schemas.microsoft.com/office/drawing/2014/main" id="{769E1EA0-E5BD-594C-3D86-ADBEBB20B9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481" y="2440836"/>
            <a:ext cx="10515600" cy="1506221"/>
          </a:xfrm>
        </p:spPr>
      </p:pic>
    </p:spTree>
    <p:extLst>
      <p:ext uri="{BB962C8B-B14F-4D97-AF65-F5344CB8AC3E}">
        <p14:creationId xmlns:p14="http://schemas.microsoft.com/office/powerpoint/2010/main" val="45908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59720678-788A-6FCD-0B6A-76B847C124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75" y="722599"/>
            <a:ext cx="12089325" cy="4960062"/>
          </a:xfrm>
        </p:spPr>
      </p:pic>
    </p:spTree>
    <p:extLst>
      <p:ext uri="{BB962C8B-B14F-4D97-AF65-F5344CB8AC3E}">
        <p14:creationId xmlns:p14="http://schemas.microsoft.com/office/powerpoint/2010/main" val="259861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test&#10;&#10;AI-generated content may be incorrect.">
            <a:extLst>
              <a:ext uri="{FF2B5EF4-FFF2-40B4-BE49-F238E27FC236}">
                <a16:creationId xmlns:a16="http://schemas.microsoft.com/office/drawing/2014/main" id="{D9D90360-EB84-23F3-F963-2B01CB311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9" y="1458580"/>
            <a:ext cx="11801901" cy="5205389"/>
          </a:xfrm>
        </p:spPr>
      </p:pic>
      <p:sp>
        <p:nvSpPr>
          <p:cNvPr id="2" name="TextBox 1">
            <a:extLst>
              <a:ext uri="{FF2B5EF4-FFF2-40B4-BE49-F238E27FC236}">
                <a16:creationId xmlns:a16="http://schemas.microsoft.com/office/drawing/2014/main" id="{57EF2B21-D426-AA85-2EB1-CBC902DA2AEA}"/>
              </a:ext>
            </a:extLst>
          </p:cNvPr>
          <p:cNvSpPr txBox="1"/>
          <p:nvPr/>
        </p:nvSpPr>
        <p:spPr>
          <a:xfrm>
            <a:off x="4192282" y="5200242"/>
            <a:ext cx="1598102" cy="707886"/>
          </a:xfrm>
          <a:prstGeom prst="rect">
            <a:avLst/>
          </a:prstGeom>
          <a:noFill/>
        </p:spPr>
        <p:txBody>
          <a:bodyPr wrap="square" rtlCol="0">
            <a:spAutoFit/>
          </a:bodyPr>
          <a:lstStyle/>
          <a:p>
            <a:r>
              <a:rPr lang="en-US" sz="1000" dirty="0">
                <a:solidFill>
                  <a:srgbClr val="FF0000"/>
                </a:solidFill>
              </a:rPr>
              <a:t>Worktags can be obtained from Alex or Peggy. Funding must be available to cover costs</a:t>
            </a:r>
          </a:p>
        </p:txBody>
      </p:sp>
    </p:spTree>
    <p:extLst>
      <p:ext uri="{BB962C8B-B14F-4D97-AF65-F5344CB8AC3E}">
        <p14:creationId xmlns:p14="http://schemas.microsoft.com/office/powerpoint/2010/main" val="205200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3D1550AA-E521-1B54-47A8-9878E59D2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1087"/>
            <a:ext cx="13523785" cy="4649024"/>
          </a:xfrm>
        </p:spPr>
      </p:pic>
    </p:spTree>
    <p:extLst>
      <p:ext uri="{BB962C8B-B14F-4D97-AF65-F5344CB8AC3E}">
        <p14:creationId xmlns:p14="http://schemas.microsoft.com/office/powerpoint/2010/main" val="3626287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Widescreen</PresentationFormat>
  <Paragraphs>80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Fiscal Training AU 2025</vt:lpstr>
      <vt:lpstr>Spend Authorization </vt:lpstr>
      <vt:lpstr>PowerPoint Presentation</vt:lpstr>
      <vt:lpstr>PowerPoint Presentation</vt:lpstr>
      <vt:lpstr>Quick Notes/Tips</vt:lpstr>
      <vt:lpstr>Entering a Spend Authorization</vt:lpstr>
      <vt:lpstr>PowerPoint Presentation</vt:lpstr>
      <vt:lpstr>PowerPoint Presentation</vt:lpstr>
      <vt:lpstr>PowerPoint Presentation</vt:lpstr>
      <vt:lpstr>PowerPoint Presentation</vt:lpstr>
      <vt:lpstr>PowerPoint Presentation</vt:lpstr>
      <vt:lpstr>PowerPoint Presentation</vt:lpstr>
      <vt:lpstr>Entering an Expense report</vt:lpstr>
      <vt:lpstr>Search create expense report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Zandi, Alex</dc:creator>
  <cp:lastModifiedBy>Grgich, Peggy</cp:lastModifiedBy>
  <cp:revision>5</cp:revision>
  <dcterms:created xsi:type="dcterms:W3CDTF">2025-08-09T12:57:55Z</dcterms:created>
  <dcterms:modified xsi:type="dcterms:W3CDTF">2025-09-17T17:56:06Z</dcterms:modified>
</cp:coreProperties>
</file>